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6" r:id="rId3"/>
    <p:sldId id="257" r:id="rId4"/>
    <p:sldId id="259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9CD2BE-7FD9-40A9-8492-2193FE819BBA}" type="doc">
      <dgm:prSet loTypeId="urn:microsoft.com/office/officeart/2005/8/layout/bList2#1" loCatId="picture" qsTypeId="urn:microsoft.com/office/officeart/2005/8/quickstyle/simple1" qsCatId="simple" csTypeId="urn:microsoft.com/office/officeart/2005/8/colors/accent1_2" csCatId="accent1" phldr="1"/>
      <dgm:spPr/>
    </dgm:pt>
    <dgm:pt modelId="{8149AD9F-AE7B-4530-AC2D-F0C94D20FBB2}">
      <dgm:prSet phldrT="[Текст]" custT="1"/>
      <dgm:spPr/>
      <dgm:t>
        <a:bodyPr/>
        <a:lstStyle/>
        <a:p>
          <a:pPr algn="ctr"/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6E9951-8ECA-4B51-BD95-DEE7C1A331C4}" type="parTrans" cxnId="{806DC7AD-06D1-4BDF-B41B-CCC7CD7A6BF0}">
      <dgm:prSet/>
      <dgm:spPr/>
      <dgm:t>
        <a:bodyPr/>
        <a:lstStyle/>
        <a:p>
          <a:endParaRPr lang="ru-RU"/>
        </a:p>
      </dgm:t>
    </dgm:pt>
    <dgm:pt modelId="{C612E7CA-0CC4-4B33-828C-59AEE5B3BE78}" type="sibTrans" cxnId="{806DC7AD-06D1-4BDF-B41B-CCC7CD7A6BF0}">
      <dgm:prSet/>
      <dgm:spPr/>
      <dgm:t>
        <a:bodyPr/>
        <a:lstStyle/>
        <a:p>
          <a:endParaRPr lang="ru-RU"/>
        </a:p>
      </dgm:t>
    </dgm:pt>
    <dgm:pt modelId="{5C291513-E1CB-40C2-9CFE-459C96E6B7CA}">
      <dgm:prSet phldrT="[Текст]" custT="1"/>
      <dgm:spPr/>
      <dgm:t>
        <a:bodyPr/>
        <a:lstStyle/>
        <a:p>
          <a:pPr algn="ctr"/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444763-A897-4FDE-BA61-25C26EF68CE7}" type="parTrans" cxnId="{98D47359-9117-43EE-B18E-9CA2C6851731}">
      <dgm:prSet/>
      <dgm:spPr/>
      <dgm:t>
        <a:bodyPr/>
        <a:lstStyle/>
        <a:p>
          <a:endParaRPr lang="ru-RU"/>
        </a:p>
      </dgm:t>
    </dgm:pt>
    <dgm:pt modelId="{77432B02-69F0-4FE2-8157-A5ADDFEFE5B8}" type="sibTrans" cxnId="{98D47359-9117-43EE-B18E-9CA2C6851731}">
      <dgm:prSet/>
      <dgm:spPr/>
      <dgm:t>
        <a:bodyPr/>
        <a:lstStyle/>
        <a:p>
          <a:endParaRPr lang="ru-RU"/>
        </a:p>
      </dgm:t>
    </dgm:pt>
    <dgm:pt modelId="{15798697-2172-46F0-9B85-BB24A928B830}">
      <dgm:prSet custT="1"/>
      <dgm:spPr/>
      <dgm:t>
        <a:bodyPr/>
        <a:lstStyle/>
        <a:p>
          <a:pPr algn="ctr"/>
          <a:r>
            <a:rPr lang="ru-RU" sz="2800" b="0" dirty="0" smtClean="0">
              <a:solidFill>
                <a:srgbClr val="002060"/>
              </a:solidFill>
              <a:effectLst/>
              <a:latin typeface="Times New Roman"/>
              <a:ea typeface="Times New Roman"/>
              <a:cs typeface="Calibri"/>
            </a:rPr>
            <a:t>Требования к форме заявления, указанию всех необходимых сведений</a:t>
          </a:r>
          <a:endParaRPr lang="ru-RU" sz="2800" b="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205BA6-ABE8-4F50-BBE6-BCD2AAE4EA9D}" type="parTrans" cxnId="{A6419F99-6950-4775-9DA9-DD0088F47DC9}">
      <dgm:prSet/>
      <dgm:spPr/>
      <dgm:t>
        <a:bodyPr/>
        <a:lstStyle/>
        <a:p>
          <a:endParaRPr lang="ru-RU"/>
        </a:p>
      </dgm:t>
    </dgm:pt>
    <dgm:pt modelId="{18B5BEB0-F271-4DD6-97E3-48A9FC162853}" type="sibTrans" cxnId="{A6419F99-6950-4775-9DA9-DD0088F47DC9}">
      <dgm:prSet/>
      <dgm:spPr/>
      <dgm:t>
        <a:bodyPr/>
        <a:lstStyle/>
        <a:p>
          <a:endParaRPr lang="ru-RU"/>
        </a:p>
      </dgm:t>
    </dgm:pt>
    <dgm:pt modelId="{39331C8A-E39E-4556-8D6B-C94244422018}">
      <dgm:prSet custT="1"/>
      <dgm:spPr/>
      <dgm:t>
        <a:bodyPr/>
        <a:lstStyle/>
        <a:p>
          <a:pPr algn="l"/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205001-9709-4A6C-8BA3-ABBAA0AE2F79}" type="parTrans" cxnId="{619E90AE-83EC-4A03-BA35-DE66E0236D08}">
      <dgm:prSet/>
      <dgm:spPr/>
      <dgm:t>
        <a:bodyPr/>
        <a:lstStyle/>
        <a:p>
          <a:endParaRPr lang="ru-RU"/>
        </a:p>
      </dgm:t>
    </dgm:pt>
    <dgm:pt modelId="{287C1822-3E07-4EED-8A28-113B7763A2AC}" type="sibTrans" cxnId="{619E90AE-83EC-4A03-BA35-DE66E0236D08}">
      <dgm:prSet/>
      <dgm:spPr/>
      <dgm:t>
        <a:bodyPr/>
        <a:lstStyle/>
        <a:p>
          <a:endParaRPr lang="ru-RU"/>
        </a:p>
      </dgm:t>
    </dgm:pt>
    <dgm:pt modelId="{9535EF56-D107-4642-A3A1-7039C2D14F1B}">
      <dgm:prSet custT="1"/>
      <dgm:spPr/>
      <dgm:t>
        <a:bodyPr/>
        <a:lstStyle/>
        <a:p>
          <a:pPr algn="ctr"/>
          <a:r>
            <a: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Нарушение сроков издания приказа о приеме</a:t>
          </a:r>
          <a:endParaRPr lang="ru-RU" sz="2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802050-9075-4739-838A-32C76E7EFA48}" type="parTrans" cxnId="{4571D166-EB99-4358-A638-4917C4D1529F}">
      <dgm:prSet/>
      <dgm:spPr/>
      <dgm:t>
        <a:bodyPr/>
        <a:lstStyle/>
        <a:p>
          <a:endParaRPr lang="ru-RU"/>
        </a:p>
      </dgm:t>
    </dgm:pt>
    <dgm:pt modelId="{594B7E7B-5E03-403A-8AE5-9C2C6375B6DD}" type="sibTrans" cxnId="{4571D166-EB99-4358-A638-4917C4D1529F}">
      <dgm:prSet/>
      <dgm:spPr/>
      <dgm:t>
        <a:bodyPr/>
        <a:lstStyle/>
        <a:p>
          <a:endParaRPr lang="ru-RU"/>
        </a:p>
      </dgm:t>
    </dgm:pt>
    <dgm:pt modelId="{CA091E19-EC5A-4467-AC1A-E3A5707840E8}">
      <dgm:prSet custT="1"/>
      <dgm:spPr/>
      <dgm:t>
        <a:bodyPr/>
        <a:lstStyle/>
        <a:p>
          <a:pPr algn="ctr"/>
          <a:r>
            <a: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Нарушение требований к сайту, стенду; информирование родителей (законных представителей)</a:t>
          </a:r>
        </a:p>
        <a:p>
          <a:pPr algn="l"/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C5CA82-6E82-4248-A71F-A8EF3DB6F487}" type="parTrans" cxnId="{6F57600E-91B3-4D80-9764-4616801470B9}">
      <dgm:prSet/>
      <dgm:spPr/>
      <dgm:t>
        <a:bodyPr/>
        <a:lstStyle/>
        <a:p>
          <a:endParaRPr lang="ru-RU"/>
        </a:p>
      </dgm:t>
    </dgm:pt>
    <dgm:pt modelId="{81A53F14-5A98-4D3A-A489-ADEAF581F6CF}" type="sibTrans" cxnId="{6F57600E-91B3-4D80-9764-4616801470B9}">
      <dgm:prSet/>
      <dgm:spPr/>
      <dgm:t>
        <a:bodyPr/>
        <a:lstStyle/>
        <a:p>
          <a:endParaRPr lang="ru-RU"/>
        </a:p>
      </dgm:t>
    </dgm:pt>
    <dgm:pt modelId="{DD13A1F2-25A5-4D9C-A9AE-129A301BBD26}">
      <dgm:prSet custT="1"/>
      <dgm:spPr/>
      <dgm:t>
        <a:bodyPr/>
        <a:lstStyle/>
        <a:p>
          <a:pPr algn="ctr"/>
          <a:endParaRPr lang="ru-RU" sz="2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FE4A81-516C-4D92-97BF-21FC0A61DB42}" type="parTrans" cxnId="{F4009EF7-33D0-47C1-B95D-3F82DBCD3238}">
      <dgm:prSet/>
      <dgm:spPr/>
      <dgm:t>
        <a:bodyPr/>
        <a:lstStyle/>
        <a:p>
          <a:endParaRPr lang="ru-RU"/>
        </a:p>
      </dgm:t>
    </dgm:pt>
    <dgm:pt modelId="{E582D5F2-C472-4B5C-B4FC-9B7620352755}" type="sibTrans" cxnId="{F4009EF7-33D0-47C1-B95D-3F82DBCD3238}">
      <dgm:prSet/>
      <dgm:spPr/>
      <dgm:t>
        <a:bodyPr/>
        <a:lstStyle/>
        <a:p>
          <a:endParaRPr lang="ru-RU"/>
        </a:p>
      </dgm:t>
    </dgm:pt>
    <dgm:pt modelId="{F6439748-3434-4D54-9A0A-5DDCA89E930B}">
      <dgm:prSet phldrT="[Текст]" custT="1"/>
      <dgm:spPr/>
      <dgm:t>
        <a:bodyPr/>
        <a:lstStyle/>
        <a:p>
          <a:pPr algn="ctr"/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42751A-BFC9-43BC-A2CE-D8658320D124}" type="sibTrans" cxnId="{6955396B-94B6-4FBC-AE01-55A11035C7C4}">
      <dgm:prSet/>
      <dgm:spPr/>
      <dgm:t>
        <a:bodyPr/>
        <a:lstStyle/>
        <a:p>
          <a:endParaRPr lang="ru-RU"/>
        </a:p>
      </dgm:t>
    </dgm:pt>
    <dgm:pt modelId="{81E69691-79DD-400A-98B6-9048BCCCE7E4}" type="parTrans" cxnId="{6955396B-94B6-4FBC-AE01-55A11035C7C4}">
      <dgm:prSet/>
      <dgm:spPr/>
      <dgm:t>
        <a:bodyPr/>
        <a:lstStyle/>
        <a:p>
          <a:endParaRPr lang="ru-RU"/>
        </a:p>
      </dgm:t>
    </dgm:pt>
    <dgm:pt modelId="{F3F2C81F-1509-4746-874E-4E59C9A7D8CD}" type="pres">
      <dgm:prSet presAssocID="{EC9CD2BE-7FD9-40A9-8492-2193FE819BBA}" presName="diagram" presStyleCnt="0">
        <dgm:presLayoutVars>
          <dgm:dir/>
          <dgm:animLvl val="lvl"/>
          <dgm:resizeHandles val="exact"/>
        </dgm:presLayoutVars>
      </dgm:prSet>
      <dgm:spPr/>
    </dgm:pt>
    <dgm:pt modelId="{3F2A866F-D99B-4529-997B-0B725E7781E9}" type="pres">
      <dgm:prSet presAssocID="{F6439748-3434-4D54-9A0A-5DDCA89E930B}" presName="compNode" presStyleCnt="0"/>
      <dgm:spPr/>
    </dgm:pt>
    <dgm:pt modelId="{378E32D2-D970-450F-923B-09DE39CB0376}" type="pres">
      <dgm:prSet presAssocID="{F6439748-3434-4D54-9A0A-5DDCA89E930B}" presName="childRect" presStyleLbl="bgAcc1" presStyleIdx="0" presStyleCnt="3" custScaleX="249078" custScaleY="446697" custLinFactNeighborX="-253" custLinFactNeighborY="-311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1D58D-7A76-47DA-B652-594C84A96519}" type="pres">
      <dgm:prSet presAssocID="{F6439748-3434-4D54-9A0A-5DDCA89E930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008E4-B6B4-4A7C-A161-6438232D04C8}" type="pres">
      <dgm:prSet presAssocID="{F6439748-3434-4D54-9A0A-5DDCA89E930B}" presName="parentRect" presStyleLbl="alignNode1" presStyleIdx="0" presStyleCnt="3" custScaleX="112134" custScaleY="56914" custLinFactY="120762" custLinFactNeighborX="37885" custLinFactNeighborY="200000"/>
      <dgm:spPr/>
      <dgm:t>
        <a:bodyPr/>
        <a:lstStyle/>
        <a:p>
          <a:endParaRPr lang="ru-RU"/>
        </a:p>
      </dgm:t>
    </dgm:pt>
    <dgm:pt modelId="{ECBFC8C8-ECAD-4A4F-BC60-2B1F7F9C5C21}" type="pres">
      <dgm:prSet presAssocID="{F6439748-3434-4D54-9A0A-5DDCA89E930B}" presName="adorn" presStyleLbl="fgAccFollowNode1" presStyleIdx="0" presStyleCnt="3" custLinFactX="87918" custLinFactY="100000" custLinFactNeighborX="100000" custLinFactNeighborY="15781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</dgm:pt>
    <dgm:pt modelId="{CC481631-192E-48A9-A031-0131D448A71D}" type="pres">
      <dgm:prSet presAssocID="{C942751A-BFC9-43BC-A2CE-D8658320D12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A40D006-9BA4-4715-9DBB-F6DBBE7563A8}" type="pres">
      <dgm:prSet presAssocID="{8149AD9F-AE7B-4530-AC2D-F0C94D20FBB2}" presName="compNode" presStyleCnt="0"/>
      <dgm:spPr/>
    </dgm:pt>
    <dgm:pt modelId="{07674524-9EFD-475A-B81B-195EDD6DCC44}" type="pres">
      <dgm:prSet presAssocID="{8149AD9F-AE7B-4530-AC2D-F0C94D20FBB2}" presName="childRect" presStyleLbl="bgAcc1" presStyleIdx="1" presStyleCnt="3" custScaleX="216101" custScaleY="448841" custLinFactNeighborX="-3343" custLinFactNeighborY="-42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FABB4-C69D-4112-B21E-2BFA8427B518}" type="pres">
      <dgm:prSet presAssocID="{8149AD9F-AE7B-4530-AC2D-F0C94D20FBB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28981-69F7-4072-8D79-D6958A8BA432}" type="pres">
      <dgm:prSet presAssocID="{8149AD9F-AE7B-4530-AC2D-F0C94D20FBB2}" presName="parentRect" presStyleLbl="alignNode1" presStyleIdx="1" presStyleCnt="3" custScaleX="117158" custScaleY="55464" custLinFactY="127166" custLinFactNeighborX="25457" custLinFactNeighborY="200000"/>
      <dgm:spPr/>
      <dgm:t>
        <a:bodyPr/>
        <a:lstStyle/>
        <a:p>
          <a:endParaRPr lang="ru-RU"/>
        </a:p>
      </dgm:t>
    </dgm:pt>
    <dgm:pt modelId="{D03726F3-D36B-4CB5-8E22-14451DC38CE1}" type="pres">
      <dgm:prSet presAssocID="{8149AD9F-AE7B-4530-AC2D-F0C94D20FBB2}" presName="adorn" presStyleLbl="fgAccFollowNode1" presStyleIdx="1" presStyleCnt="3" custLinFactX="27881" custLinFactY="100000" custLinFactNeighborX="100000" custLinFactNeighborY="16377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8000" r="-28000"/>
          </a:stretch>
        </a:blipFill>
      </dgm:spPr>
    </dgm:pt>
    <dgm:pt modelId="{8060E6C0-28E6-419F-A3D8-2C5D0CAC6481}" type="pres">
      <dgm:prSet presAssocID="{C612E7CA-0CC4-4B33-828C-59AEE5B3BE7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68FF62C-C51B-4782-90A8-DD21C39FBEED}" type="pres">
      <dgm:prSet presAssocID="{5C291513-E1CB-40C2-9CFE-459C96E6B7CA}" presName="compNode" presStyleCnt="0"/>
      <dgm:spPr/>
    </dgm:pt>
    <dgm:pt modelId="{0DFFF219-AFCE-405F-98DA-48B56A55666E}" type="pres">
      <dgm:prSet presAssocID="{5C291513-E1CB-40C2-9CFE-459C96E6B7CA}" presName="childRect" presStyleLbl="bgAcc1" presStyleIdx="2" presStyleCnt="3" custScaleX="265090" custScaleY="445614" custLinFactNeighborX="-11639" custLinFactNeighborY="-13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A3E7C-4391-4949-8061-765027E01DEB}" type="pres">
      <dgm:prSet presAssocID="{5C291513-E1CB-40C2-9CFE-459C96E6B7C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3848FA-B483-4705-84BB-6AD0BE952B59}" type="pres">
      <dgm:prSet presAssocID="{5C291513-E1CB-40C2-9CFE-459C96E6B7CA}" presName="parentRect" presStyleLbl="alignNode1" presStyleIdx="2" presStyleCnt="3" custScaleX="127810" custScaleY="52888" custLinFactY="120762" custLinFactNeighborX="25142" custLinFactNeighborY="200000"/>
      <dgm:spPr/>
      <dgm:t>
        <a:bodyPr/>
        <a:lstStyle/>
        <a:p>
          <a:endParaRPr lang="ru-RU"/>
        </a:p>
      </dgm:t>
    </dgm:pt>
    <dgm:pt modelId="{DEE277E9-E2A5-44AE-8C21-F5586F5B23E4}" type="pres">
      <dgm:prSet presAssocID="{5C291513-E1CB-40C2-9CFE-459C96E6B7CA}" presName="adorn" presStyleLbl="fgAccFollowNode1" presStyleIdx="2" presStyleCnt="3" custLinFactX="55057" custLinFactY="100000" custLinFactNeighborX="100000" custLinFactNeighborY="15781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ru-RU"/>
        </a:p>
      </dgm:t>
    </dgm:pt>
  </dgm:ptLst>
  <dgm:cxnLst>
    <dgm:cxn modelId="{4FCB860F-5695-45E2-8080-5ECDA86E81C4}" type="presOf" srcId="{C612E7CA-0CC4-4B33-828C-59AEE5B3BE78}" destId="{8060E6C0-28E6-419F-A3D8-2C5D0CAC6481}" srcOrd="0" destOrd="0" presId="urn:microsoft.com/office/officeart/2005/8/layout/bList2#1"/>
    <dgm:cxn modelId="{4571D166-EB99-4358-A638-4917C4D1529F}" srcId="{8149AD9F-AE7B-4530-AC2D-F0C94D20FBB2}" destId="{9535EF56-D107-4642-A3A1-7039C2D14F1B}" srcOrd="0" destOrd="0" parTransId="{71802050-9075-4739-838A-32C76E7EFA48}" sibTransId="{594B7E7B-5E03-403A-8AE5-9C2C6375B6DD}"/>
    <dgm:cxn modelId="{6FFE7382-0D1F-4E5A-ACAE-0330AFC1E2D7}" type="presOf" srcId="{F6439748-3434-4D54-9A0A-5DDCA89E930B}" destId="{440008E4-B6B4-4A7C-A161-6438232D04C8}" srcOrd="1" destOrd="0" presId="urn:microsoft.com/office/officeart/2005/8/layout/bList2#1"/>
    <dgm:cxn modelId="{4946273A-2B74-4FB7-B892-199442725342}" type="presOf" srcId="{DD13A1F2-25A5-4D9C-A9AE-129A301BBD26}" destId="{07674524-9EFD-475A-B81B-195EDD6DCC44}" srcOrd="0" destOrd="1" presId="urn:microsoft.com/office/officeart/2005/8/layout/bList2#1"/>
    <dgm:cxn modelId="{6F57600E-91B3-4D80-9764-4616801470B9}" srcId="{5C291513-E1CB-40C2-9CFE-459C96E6B7CA}" destId="{CA091E19-EC5A-4467-AC1A-E3A5707840E8}" srcOrd="0" destOrd="0" parTransId="{F5C5CA82-6E82-4248-A71F-A8EF3DB6F487}" sibTransId="{81A53F14-5A98-4D3A-A489-ADEAF581F6CF}"/>
    <dgm:cxn modelId="{55FA900C-7BC4-41FD-8BDB-4AA4411C6ED9}" type="presOf" srcId="{F6439748-3434-4D54-9A0A-5DDCA89E930B}" destId="{2C51D58D-7A76-47DA-B652-594C84A96519}" srcOrd="0" destOrd="0" presId="urn:microsoft.com/office/officeart/2005/8/layout/bList2#1"/>
    <dgm:cxn modelId="{3FD8DD55-D1D0-46BA-9FAE-7293854908F0}" type="presOf" srcId="{9535EF56-D107-4642-A3A1-7039C2D14F1B}" destId="{07674524-9EFD-475A-B81B-195EDD6DCC44}" srcOrd="0" destOrd="0" presId="urn:microsoft.com/office/officeart/2005/8/layout/bList2#1"/>
    <dgm:cxn modelId="{41919EA0-83FE-49AA-B26D-F5798A722ACD}" type="presOf" srcId="{CA091E19-EC5A-4467-AC1A-E3A5707840E8}" destId="{0DFFF219-AFCE-405F-98DA-48B56A55666E}" srcOrd="0" destOrd="0" presId="urn:microsoft.com/office/officeart/2005/8/layout/bList2#1"/>
    <dgm:cxn modelId="{806DC7AD-06D1-4BDF-B41B-CCC7CD7A6BF0}" srcId="{EC9CD2BE-7FD9-40A9-8492-2193FE819BBA}" destId="{8149AD9F-AE7B-4530-AC2D-F0C94D20FBB2}" srcOrd="1" destOrd="0" parTransId="{356E9951-8ECA-4B51-BD95-DEE7C1A331C4}" sibTransId="{C612E7CA-0CC4-4B33-828C-59AEE5B3BE78}"/>
    <dgm:cxn modelId="{619E90AE-83EC-4A03-BA35-DE66E0236D08}" srcId="{F6439748-3434-4D54-9A0A-5DDCA89E930B}" destId="{39331C8A-E39E-4556-8D6B-C94244422018}" srcOrd="1" destOrd="0" parTransId="{B1205001-9709-4A6C-8BA3-ABBAA0AE2F79}" sibTransId="{287C1822-3E07-4EED-8A28-113B7763A2AC}"/>
    <dgm:cxn modelId="{98D47359-9117-43EE-B18E-9CA2C6851731}" srcId="{EC9CD2BE-7FD9-40A9-8492-2193FE819BBA}" destId="{5C291513-E1CB-40C2-9CFE-459C96E6B7CA}" srcOrd="2" destOrd="0" parTransId="{0B444763-A897-4FDE-BA61-25C26EF68CE7}" sibTransId="{77432B02-69F0-4FE2-8157-A5ADDFEFE5B8}"/>
    <dgm:cxn modelId="{FE975E0F-2D6D-4C94-A92A-93FF2D636027}" type="presOf" srcId="{39331C8A-E39E-4556-8D6B-C94244422018}" destId="{378E32D2-D970-450F-923B-09DE39CB0376}" srcOrd="0" destOrd="1" presId="urn:microsoft.com/office/officeart/2005/8/layout/bList2#1"/>
    <dgm:cxn modelId="{688C29E9-A0FD-43B4-8A02-178E1F2D0431}" type="presOf" srcId="{5C291513-E1CB-40C2-9CFE-459C96E6B7CA}" destId="{1B3848FA-B483-4705-84BB-6AD0BE952B59}" srcOrd="1" destOrd="0" presId="urn:microsoft.com/office/officeart/2005/8/layout/bList2#1"/>
    <dgm:cxn modelId="{F1079186-631E-466A-ABB3-93898AB7DBE7}" type="presOf" srcId="{8149AD9F-AE7B-4530-AC2D-F0C94D20FBB2}" destId="{230FABB4-C69D-4112-B21E-2BFA8427B518}" srcOrd="0" destOrd="0" presId="urn:microsoft.com/office/officeart/2005/8/layout/bList2#1"/>
    <dgm:cxn modelId="{F4009EF7-33D0-47C1-B95D-3F82DBCD3238}" srcId="{8149AD9F-AE7B-4530-AC2D-F0C94D20FBB2}" destId="{DD13A1F2-25A5-4D9C-A9AE-129A301BBD26}" srcOrd="1" destOrd="0" parTransId="{17FE4A81-516C-4D92-97BF-21FC0A61DB42}" sibTransId="{E582D5F2-C472-4B5C-B4FC-9B7620352755}"/>
    <dgm:cxn modelId="{B4820A54-A9F9-47A4-ABA8-6CA7874C3F4B}" type="presOf" srcId="{C942751A-BFC9-43BC-A2CE-D8658320D124}" destId="{CC481631-192E-48A9-A031-0131D448A71D}" srcOrd="0" destOrd="0" presId="urn:microsoft.com/office/officeart/2005/8/layout/bList2#1"/>
    <dgm:cxn modelId="{6955396B-94B6-4FBC-AE01-55A11035C7C4}" srcId="{EC9CD2BE-7FD9-40A9-8492-2193FE819BBA}" destId="{F6439748-3434-4D54-9A0A-5DDCA89E930B}" srcOrd="0" destOrd="0" parTransId="{81E69691-79DD-400A-98B6-9048BCCCE7E4}" sibTransId="{C942751A-BFC9-43BC-A2CE-D8658320D124}"/>
    <dgm:cxn modelId="{C4038474-3493-4C01-B5F7-B26798A1A86C}" type="presOf" srcId="{8149AD9F-AE7B-4530-AC2D-F0C94D20FBB2}" destId="{26528981-69F7-4072-8D79-D6958A8BA432}" srcOrd="1" destOrd="0" presId="urn:microsoft.com/office/officeart/2005/8/layout/bList2#1"/>
    <dgm:cxn modelId="{A6419F99-6950-4775-9DA9-DD0088F47DC9}" srcId="{F6439748-3434-4D54-9A0A-5DDCA89E930B}" destId="{15798697-2172-46F0-9B85-BB24A928B830}" srcOrd="0" destOrd="0" parTransId="{74205BA6-ABE8-4F50-BBE6-BCD2AAE4EA9D}" sibTransId="{18B5BEB0-F271-4DD6-97E3-48A9FC162853}"/>
    <dgm:cxn modelId="{3CEF81F8-A02F-4E2B-AFCE-268F527BCBE1}" type="presOf" srcId="{EC9CD2BE-7FD9-40A9-8492-2193FE819BBA}" destId="{F3F2C81F-1509-4746-874E-4E59C9A7D8CD}" srcOrd="0" destOrd="0" presId="urn:microsoft.com/office/officeart/2005/8/layout/bList2#1"/>
    <dgm:cxn modelId="{0F24CC13-2B82-446B-8CB8-8035DE585B05}" type="presOf" srcId="{5C291513-E1CB-40C2-9CFE-459C96E6B7CA}" destId="{934A3E7C-4391-4949-8061-765027E01DEB}" srcOrd="0" destOrd="0" presId="urn:microsoft.com/office/officeart/2005/8/layout/bList2#1"/>
    <dgm:cxn modelId="{08AD19C1-A0AD-452E-B9A0-A11ABBD378BB}" type="presOf" srcId="{15798697-2172-46F0-9B85-BB24A928B830}" destId="{378E32D2-D970-450F-923B-09DE39CB0376}" srcOrd="0" destOrd="0" presId="urn:microsoft.com/office/officeart/2005/8/layout/bList2#1"/>
    <dgm:cxn modelId="{E5A086FB-B9DF-4598-8F13-46BC3F537F5D}" type="presParOf" srcId="{F3F2C81F-1509-4746-874E-4E59C9A7D8CD}" destId="{3F2A866F-D99B-4529-997B-0B725E7781E9}" srcOrd="0" destOrd="0" presId="urn:microsoft.com/office/officeart/2005/8/layout/bList2#1"/>
    <dgm:cxn modelId="{79FBBDA3-C435-4556-BC57-F76BAD1C187B}" type="presParOf" srcId="{3F2A866F-D99B-4529-997B-0B725E7781E9}" destId="{378E32D2-D970-450F-923B-09DE39CB0376}" srcOrd="0" destOrd="0" presId="urn:microsoft.com/office/officeart/2005/8/layout/bList2#1"/>
    <dgm:cxn modelId="{8EFB8F55-AC7C-4470-BF2E-551E6BD1F937}" type="presParOf" srcId="{3F2A866F-D99B-4529-997B-0B725E7781E9}" destId="{2C51D58D-7A76-47DA-B652-594C84A96519}" srcOrd="1" destOrd="0" presId="urn:microsoft.com/office/officeart/2005/8/layout/bList2#1"/>
    <dgm:cxn modelId="{BE597A8B-EFD4-41EE-8DC8-94AE4FEA065A}" type="presParOf" srcId="{3F2A866F-D99B-4529-997B-0B725E7781E9}" destId="{440008E4-B6B4-4A7C-A161-6438232D04C8}" srcOrd="2" destOrd="0" presId="urn:microsoft.com/office/officeart/2005/8/layout/bList2#1"/>
    <dgm:cxn modelId="{DC6E70A0-B63B-44D5-BDDD-A0C4B9C5FF79}" type="presParOf" srcId="{3F2A866F-D99B-4529-997B-0B725E7781E9}" destId="{ECBFC8C8-ECAD-4A4F-BC60-2B1F7F9C5C21}" srcOrd="3" destOrd="0" presId="urn:microsoft.com/office/officeart/2005/8/layout/bList2#1"/>
    <dgm:cxn modelId="{2C6F0AF2-55A0-4FBC-9ADF-F1996382C115}" type="presParOf" srcId="{F3F2C81F-1509-4746-874E-4E59C9A7D8CD}" destId="{CC481631-192E-48A9-A031-0131D448A71D}" srcOrd="1" destOrd="0" presId="urn:microsoft.com/office/officeart/2005/8/layout/bList2#1"/>
    <dgm:cxn modelId="{B1F62F35-DDC0-4481-A664-4A56DA235519}" type="presParOf" srcId="{F3F2C81F-1509-4746-874E-4E59C9A7D8CD}" destId="{EA40D006-9BA4-4715-9DBB-F6DBBE7563A8}" srcOrd="2" destOrd="0" presId="urn:microsoft.com/office/officeart/2005/8/layout/bList2#1"/>
    <dgm:cxn modelId="{A0B26DB7-A1C4-480F-A432-16EB2C5CCD55}" type="presParOf" srcId="{EA40D006-9BA4-4715-9DBB-F6DBBE7563A8}" destId="{07674524-9EFD-475A-B81B-195EDD6DCC44}" srcOrd="0" destOrd="0" presId="urn:microsoft.com/office/officeart/2005/8/layout/bList2#1"/>
    <dgm:cxn modelId="{3C486326-A9FB-4635-84BB-E194F98C17C5}" type="presParOf" srcId="{EA40D006-9BA4-4715-9DBB-F6DBBE7563A8}" destId="{230FABB4-C69D-4112-B21E-2BFA8427B518}" srcOrd="1" destOrd="0" presId="urn:microsoft.com/office/officeart/2005/8/layout/bList2#1"/>
    <dgm:cxn modelId="{8D87A620-6387-4E5F-9539-569C3C409E5D}" type="presParOf" srcId="{EA40D006-9BA4-4715-9DBB-F6DBBE7563A8}" destId="{26528981-69F7-4072-8D79-D6958A8BA432}" srcOrd="2" destOrd="0" presId="urn:microsoft.com/office/officeart/2005/8/layout/bList2#1"/>
    <dgm:cxn modelId="{B73EB429-7E86-4D88-B4F6-05AE41FB0933}" type="presParOf" srcId="{EA40D006-9BA4-4715-9DBB-F6DBBE7563A8}" destId="{D03726F3-D36B-4CB5-8E22-14451DC38CE1}" srcOrd="3" destOrd="0" presId="urn:microsoft.com/office/officeart/2005/8/layout/bList2#1"/>
    <dgm:cxn modelId="{63C3A174-FBE0-4819-91C4-DEE4B221A32E}" type="presParOf" srcId="{F3F2C81F-1509-4746-874E-4E59C9A7D8CD}" destId="{8060E6C0-28E6-419F-A3D8-2C5D0CAC6481}" srcOrd="3" destOrd="0" presId="urn:microsoft.com/office/officeart/2005/8/layout/bList2#1"/>
    <dgm:cxn modelId="{675614BE-0A7E-4BF7-9F20-C036C29B3517}" type="presParOf" srcId="{F3F2C81F-1509-4746-874E-4E59C9A7D8CD}" destId="{E68FF62C-C51B-4782-90A8-DD21C39FBEED}" srcOrd="4" destOrd="0" presId="urn:microsoft.com/office/officeart/2005/8/layout/bList2#1"/>
    <dgm:cxn modelId="{017E66B9-96DB-4A0E-A585-F64D11409C76}" type="presParOf" srcId="{E68FF62C-C51B-4782-90A8-DD21C39FBEED}" destId="{0DFFF219-AFCE-405F-98DA-48B56A55666E}" srcOrd="0" destOrd="0" presId="urn:microsoft.com/office/officeart/2005/8/layout/bList2#1"/>
    <dgm:cxn modelId="{92D6B570-A3FD-49A5-9A32-73E4E60886C9}" type="presParOf" srcId="{E68FF62C-C51B-4782-90A8-DD21C39FBEED}" destId="{934A3E7C-4391-4949-8061-765027E01DEB}" srcOrd="1" destOrd="0" presId="urn:microsoft.com/office/officeart/2005/8/layout/bList2#1"/>
    <dgm:cxn modelId="{174899EB-2705-4026-8D02-4986D235D21E}" type="presParOf" srcId="{E68FF62C-C51B-4782-90A8-DD21C39FBEED}" destId="{1B3848FA-B483-4705-84BB-6AD0BE952B59}" srcOrd="2" destOrd="0" presId="urn:microsoft.com/office/officeart/2005/8/layout/bList2#1"/>
    <dgm:cxn modelId="{0A9DE10D-BCCF-47A4-8673-A08DFA3E8107}" type="presParOf" srcId="{E68FF62C-C51B-4782-90A8-DD21C39FBEED}" destId="{DEE277E9-E2A5-44AE-8C21-F5586F5B23E4}" srcOrd="3" destOrd="0" presId="urn:microsoft.com/office/officeart/2005/8/layout/bList2#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4154C-24C3-43A3-B7F6-E3708FEBB438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E93C-0BF5-47D2-B25C-922D29B39E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BB1BC0-B89A-46F7-A93B-DA8593FA39B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BB1BC0-B89A-46F7-A93B-DA8593FA39B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557216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Arial" charset="0"/>
              </a:rPr>
              <a:t>Организация работы </a:t>
            </a:r>
            <a:br>
              <a:rPr lang="ru-RU" sz="4800" b="1" dirty="0" smtClean="0">
                <a:solidFill>
                  <a:srgbClr val="7030A0"/>
                </a:solidFill>
                <a:latin typeface="Arial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Arial" charset="0"/>
              </a:rPr>
              <a:t>общеобразовательных учреждений </a:t>
            </a:r>
            <a:br>
              <a:rPr lang="ru-RU" sz="4800" b="1" dirty="0" smtClean="0">
                <a:solidFill>
                  <a:srgbClr val="7030A0"/>
                </a:solidFill>
                <a:latin typeface="Arial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Arial" charset="0"/>
              </a:rPr>
              <a:t>по приему детей на обучение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/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4"/>
          <p:cNvSpPr txBox="1">
            <a:spLocks/>
          </p:cNvSpPr>
          <p:nvPr/>
        </p:nvSpPr>
        <p:spPr>
          <a:xfrm>
            <a:off x="8172400" y="6419684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220755"/>
            <a:ext cx="69007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</a:t>
            </a: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 законными представителями ребенка указываются следующие сведения: </a:t>
            </a:r>
          </a:p>
          <a:p>
            <a:pPr algn="just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фамилия, имя, отчество (последнее - при наличии) ребенка;</a:t>
            </a:r>
          </a:p>
          <a:p>
            <a:pPr algn="just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дата и место рождения ребенка;</a:t>
            </a:r>
          </a:p>
          <a:p>
            <a:pPr algn="just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фамилия, имя, отчество (последнее - при наличии) родителей (законных представителей) ребенка;</a:t>
            </a:r>
          </a:p>
          <a:p>
            <a:pPr algn="just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адрес места жительства ребенка, его родителей (законных представителей);</a:t>
            </a:r>
          </a:p>
          <a:p>
            <a:pPr algn="just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контактные телефоны родителей (законных представителей) ребенка.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68627"/>
            <a:ext cx="9144000" cy="646309"/>
          </a:xfrm>
          <a:prstGeom prst="rect">
            <a:avLst/>
          </a:prstGeom>
        </p:spPr>
        <p:txBody>
          <a:bodyPr wrap="square" lIns="91420" tIns="45709" rIns="91420" bIns="45709">
            <a:spAutoFit/>
          </a:bodyPr>
          <a:lstStyle/>
          <a:p>
            <a:pPr algn="ctr"/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УПРАВЛЕНИЕ ПО КОНТРОЛЮ И НАДЗОРУ</a:t>
            </a:r>
            <a:b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 СФЕРЕ ОБРАЗОВАНИЯ РЕСПУБЛИКИ БАШКОРТОСТАН</a:t>
            </a:r>
          </a:p>
        </p:txBody>
      </p:sp>
      <p:pic>
        <p:nvPicPr>
          <p:cNvPr id="2052" name="Picture 4" descr="https://papaw.ru/image/cache/catalog/SALE/e834b60a21f31c3e81584d04ee44408be273ead510b3124796f3_1280_%D0%B1%D1%83%D0%BC%D0%B0%D0%B3%D0%B0-746x7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7116" y="1220756"/>
            <a:ext cx="1862484" cy="248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7558" y="4677140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форма заявления размещается ОООД на информационном стенде и (или) на официальном сайте ОООД в сети "Интернет".</a:t>
            </a:r>
          </a:p>
        </p:txBody>
      </p:sp>
    </p:spTree>
    <p:extLst>
      <p:ext uri="{BB962C8B-B14F-4D97-AF65-F5344CB8AC3E}">
        <p14:creationId xmlns:p14="http://schemas.microsoft.com/office/powerpoint/2010/main" xmlns="" val="144094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4"/>
          <p:cNvSpPr txBox="1">
            <a:spLocks/>
          </p:cNvSpPr>
          <p:nvPr/>
        </p:nvSpPr>
        <p:spPr>
          <a:xfrm>
            <a:off x="8172400" y="6419684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29697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приема в ОООД:</a:t>
            </a:r>
          </a:p>
          <a:p>
            <a:pPr indent="266700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родители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детей, проживающих на закрепленной территории, для зачисления ребенка в первый класс дополнительно предъявляют оригинал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ребенка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документ, подтверждающий родство заявителя,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регистрации ребенка по месту жительства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по месту пребывания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закрепленной территории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документ, содержащий сведения о регистрации ребенка по месту жительства или по месту пребывания на закрепленной территории;</a:t>
            </a:r>
          </a:p>
          <a:p>
            <a:pPr indent="266700">
              <a:buFontTx/>
              <a:buChar char="-"/>
            </a:pP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детей, не проживающих на закрепленной территории, дополнительно предъявляют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свидетельство о рождении ребенка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66700">
              <a:buFontTx/>
              <a:buChar char="-"/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приеме в ОООД для получения среднего общего образования представляется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 основном общем образовании установленного образца.</a:t>
            </a:r>
          </a:p>
          <a:p>
            <a:pPr marL="285750" indent="-285750">
              <a:buFontTx/>
              <a:buChar char="-"/>
            </a:pP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5219753"/>
            <a:ext cx="6102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предъявляемых при приеме документов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хранятся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ОООД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время обучения ребенка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68627"/>
            <a:ext cx="9144000" cy="646309"/>
          </a:xfrm>
          <a:prstGeom prst="rect">
            <a:avLst/>
          </a:prstGeom>
        </p:spPr>
        <p:txBody>
          <a:bodyPr wrap="square" lIns="91420" tIns="45709" rIns="91420" bIns="45709">
            <a:spAutoFit/>
          </a:bodyPr>
          <a:lstStyle/>
          <a:p>
            <a:pPr algn="ctr"/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УПРАВЛЕНИЕ ПО КОНТРОЛЮ И НАДЗОРУ</a:t>
            </a:r>
            <a:b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 СФЕРЕ ОБРАЗОВАНИЯ РЕСПУБЛИКИ БАШКОРТОСТАН</a:t>
            </a:r>
          </a:p>
        </p:txBody>
      </p:sp>
      <p:pic>
        <p:nvPicPr>
          <p:cNvPr id="7" name="Picture 2" descr="https://i.pinimg.com/736x/72/82/f1/7282f1e3b21a548139d7c51bebe16d00--clipart-hobbi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16146" y="4677138"/>
            <a:ext cx="1776334" cy="174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2921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4"/>
          <p:cNvSpPr txBox="1">
            <a:spLocks/>
          </p:cNvSpPr>
          <p:nvPr/>
        </p:nvSpPr>
        <p:spPr>
          <a:xfrm>
            <a:off x="8172400" y="6419684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691680" y="1061282"/>
            <a:ext cx="7344818" cy="19836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/>
                <a:ea typeface="Times New Roman"/>
              </a:rPr>
              <a:t>Прием заявлений в первый класс ОООД для граждан, проживающих на закрепленной территории, начинается не позднее 1 </a:t>
            </a:r>
            <a:r>
              <a:rPr lang="ru-RU" sz="1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апреля </a:t>
            </a:r>
            <a:r>
              <a:rPr lang="ru-RU" sz="1600" dirty="0">
                <a:solidFill>
                  <a:srgbClr val="002060"/>
                </a:solidFill>
                <a:latin typeface="Times New Roman"/>
                <a:ea typeface="Times New Roman"/>
              </a:rPr>
              <a:t>и завершается не позднее 30 июня текущего года</a:t>
            </a:r>
            <a:r>
              <a:rPr lang="ru-RU" sz="1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/>
                <a:ea typeface="Times New Roman"/>
              </a:rPr>
              <a:t>Для детей, не проживающих на закрепленной территории, прием заявлений в первый класс начинается с </a:t>
            </a:r>
            <a:r>
              <a:rPr lang="ru-RU" sz="1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6 </a:t>
            </a:r>
            <a:r>
              <a:rPr lang="ru-RU" sz="1600" dirty="0">
                <a:solidFill>
                  <a:srgbClr val="002060"/>
                </a:solidFill>
                <a:latin typeface="Times New Roman"/>
                <a:ea typeface="Times New Roman"/>
              </a:rPr>
              <a:t>июля текущего года до момента заполнения свободных мест, но не позднее 5 сентября текущего года</a:t>
            </a:r>
            <a:r>
              <a:rPr lang="ru-RU" sz="1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  <p:pic>
        <p:nvPicPr>
          <p:cNvPr id="3076" name="Picture 4" descr="https://egords18.edumsko.ru/uploads/2000/1042/section/387677/i.jpg?150106629673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52" y="1316766"/>
            <a:ext cx="1656928" cy="1199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xn--b1afbz1ai3f.xn--p1ai/img/works/1192/70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3329194"/>
            <a:ext cx="1610541" cy="161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Скругленный прямоугольник 14"/>
          <p:cNvSpPr/>
          <p:nvPr/>
        </p:nvSpPr>
        <p:spPr>
          <a:xfrm>
            <a:off x="1727498" y="5339755"/>
            <a:ext cx="7309000" cy="14450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/>
                <a:ea typeface="Times New Roman"/>
              </a:rPr>
              <a:t>Зачисление в ОООД оформляется распорядительным актом ОООД в течение 7 рабочих дней после приема документов. Распорядительные акты ОООД о приеме детей на обучение размещаются на информационном стенде ОООД в день их издания.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68627"/>
            <a:ext cx="9144000" cy="646309"/>
          </a:xfrm>
          <a:prstGeom prst="rect">
            <a:avLst/>
          </a:prstGeom>
        </p:spPr>
        <p:txBody>
          <a:bodyPr wrap="square" lIns="91420" tIns="45709" rIns="91420" bIns="45709">
            <a:spAutoFit/>
          </a:bodyPr>
          <a:lstStyle/>
          <a:p>
            <a:pPr algn="ctr"/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УПРАВЛЕНИЕ ПО КОНТРОЛЮ И НАДЗОРУ</a:t>
            </a:r>
            <a:b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 СФЕРЕ ОБРАЗОВАНИЯ РЕСПУБЛИКИ БАШКОРТОСТАН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27498" y="3140178"/>
            <a:ext cx="7344818" cy="198857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представленные родителями (законными представителями) детей, регистрируются в журнале приема заявлений. После регистрации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выдается расписка в получении документов, содержащая информацию о регистрационном номере заявления о приеме ребенка в ОООД, о перечне представленных документов. Расписка заверяется подписью должностного лица ОООД, ответственного за прием документов, и печатью ОООД.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193" y="5292422"/>
            <a:ext cx="1368152" cy="1356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4394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 txBox="1">
            <a:spLocks/>
          </p:cNvSpPr>
          <p:nvPr/>
        </p:nvSpPr>
        <p:spPr>
          <a:xfrm>
            <a:off x="8172400" y="6448252"/>
            <a:ext cx="72008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57158" y="2143116"/>
            <a:ext cx="8463316" cy="212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0" tIns="45706" rIns="91410" bIns="4570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660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427741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0" y="336828"/>
            <a:ext cx="9144000" cy="369332"/>
          </a:xfr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1800" b="1" dirty="0" smtClean="0">
                <a:solidFill>
                  <a:srgbClr val="1F497D"/>
                </a:solidFill>
                <a:latin typeface="Arial" pitchFamily="34" charset="0"/>
                <a:ea typeface="+mn-ea"/>
                <a:cs typeface="Arial" pitchFamily="34" charset="0"/>
              </a:rPr>
              <a:t>ДОКУМЕНТЫ, РЕГЛАМЕНТИРУЮЩИЕ ПРИЕМ ГРАЖДАН НА ОБУЧЕНИЕ</a:t>
            </a:r>
            <a:endParaRPr lang="ru-RU" altLang="ru-RU" sz="1800" b="1" dirty="0">
              <a:solidFill>
                <a:srgbClr val="1F497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714356"/>
            <a:ext cx="8712968" cy="592935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от 28.12.2012 №273-ФЗ «Об Образовании в Российской Федерации»;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образования, утвержденный приказом Минобрнауки России от 30.08.2013 № 1015;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приема граждан на обучение по образовательным программам начального общего, основного общего и среднего общего </a:t>
            </a:r>
            <a:r>
              <a:rPr lang="ru-RU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бразования, утвержденный приказом Минобрнауки России от </a:t>
            </a:r>
            <a:r>
              <a:rPr lang="en-US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22.01.2014 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32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Минобрнауки России от 13.12.2016 № 08-2715 «О порядке приема в общеобразовательные организации»;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Минобрнауки России от 21.06.2018 № ТС-1529/07 «О направлении информации»;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организации индивидуального отбора обучающихся при приеме (переводе) в государственные и муниципальные образовательные организации Республики Башкортостан для получения основного общего и среднего общего образования с углубленным изучением отдельных учебных предметов или для профильного обучения, утвержденный Постановлением Правительства РБ от 13.01.2014 № 4;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Минобразования РБ от 18.01.2019 №04-05/21 «Об организации приема в 1 класс»;</a:t>
            </a:r>
          </a:p>
          <a:p>
            <a:pPr algn="just"/>
            <a:r>
              <a:rPr lang="ru-RU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Минобразования РБ от 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24.01.2019 </a:t>
            </a:r>
            <a:r>
              <a:rPr lang="ru-RU" sz="15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04-05/44 «Об электронной записи в 1 класс</a:t>
            </a:r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 от 02 сентября 2020 г. №458 «Об утверждении Порядка приёма на обучение по образовательным программам начального общего, основного общего и среднего общего образования» (зарегистрирован Министерством юстиции Российской Федерации 11 сентября 2020 г., регистрационный №59783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15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 от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08 октября 2021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№ 707 «О внесении изменений в приказ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 от 02 сентября 2020 г. №458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«Об утверждении Порядка приёма на обучение по образовательным программам начального общего, основного общего и среднего общего образования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5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3769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0" y="336828"/>
            <a:ext cx="9144000" cy="369332"/>
          </a:xfr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1800" b="1" dirty="0" smtClean="0">
                <a:solidFill>
                  <a:srgbClr val="1F497D"/>
                </a:solidFill>
                <a:latin typeface="Arial" pitchFamily="34" charset="0"/>
                <a:ea typeface="+mn-ea"/>
                <a:cs typeface="Arial" pitchFamily="34" charset="0"/>
              </a:rPr>
              <a:t>ЗАДАЧИ</a:t>
            </a:r>
            <a:endParaRPr lang="ru-RU" altLang="ru-RU" sz="1800" b="1" dirty="0">
              <a:solidFill>
                <a:srgbClr val="1F497D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196752"/>
            <a:ext cx="8064896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КОМПЕТЕНТНОСТЬ ВСЕХ ОТВЕТСТВЕННЫХ ЛИЦ;</a:t>
            </a:r>
          </a:p>
          <a:p>
            <a:pPr marL="0" indent="0" algn="just">
              <a:buNone/>
            </a:pPr>
            <a:endParaRPr lang="ru-RU" sz="15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РАЦИОНАЛЬНОЕ ЗАКРЕПЛЕНИЕ ТЕРРИТОРИИ ЗА КОНКРЕТНОЙ ШКОЛОЙ;</a:t>
            </a:r>
          </a:p>
          <a:p>
            <a:pPr marL="0" indent="0" algn="just">
              <a:buNone/>
            </a:pPr>
            <a:endParaRPr lang="ru-RU" sz="15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ОРГАНИЗАЦИЯ МАСШТАБНОЙ ИНФОРМАЦИОННО-РАЗЪЯСНИТЕЛЬНОЙ РАБОТЫ СРЕДИ ГРАЖДАН: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РАБОТА ТЕЛЕФОНОВ «ГОРЯЧЕЙ ЛИНИИ» В ШКОЛАХ, ОТДЕЛАХ ОБРАЗОВАНИЯ;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ИНФОРМИРОВАНИЕ ЧЕРЕЗ СМИ;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ИНФОРМАЦИОННЫЕ СТЕНДЫ В ШКОЛАХ.</a:t>
            </a:r>
          </a:p>
          <a:p>
            <a:pPr algn="just">
              <a:buFontTx/>
              <a:buChar char="-"/>
            </a:pPr>
            <a:endParaRPr lang="ru-RU" sz="15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РАЗМЕЩЕНИЕ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НА ОФИЦИАЛЬНОМ САЙТЕ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ШКОЛЫ ДОСТОВЕРНОЙ  ИНФОРМАЦИИ О ПРИЕМЕ ГРАЖДАН И НАЛИЧИИ СВОБОДНЫХ МЕСТ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23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7694081"/>
              </p:ext>
            </p:extLst>
          </p:nvPr>
        </p:nvGraphicFramePr>
        <p:xfrm>
          <a:off x="179513" y="1340768"/>
          <a:ext cx="8784974" cy="5009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1010"/>
                <a:gridCol w="807740"/>
                <a:gridCol w="2016224"/>
              </a:tblGrid>
              <a:tr h="490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Исполнитель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908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Информация о выпускных группах в детских садах (предпочтения родителей)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Октябрь-ноябрь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29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Информация ОУ о результатах обхода микрорайона школы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Октябрь-ноябрь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007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Информация ОУ о посещающих группы по подготовке к школе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Ноябрь-декабрь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205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комплектования 1-х классов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Ноябрь-декабрь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2986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Запрос о домах, введенных в эксплуатацию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ОМС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Ноябрь-декабрь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2986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Сбор предложений по закреплению домов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ОМС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Ноябрь-декабрь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704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Уточнение границ микрорайона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ОУ, ОМС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Ноябрь-декабрь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908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Закрепление территорий, определение конкретных сроков приема в 1 класс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ОМС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позднее 1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апреля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68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 о назначении лиц, ответственных за прием заявлений в 1 класс, количество мест в 1 классах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10 дней после принятия НПА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5136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собраний с родителями будущих первоклассников 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10 дней после принятия НПА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933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Размещение информации о количестве мест в 1 классах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10 дней после принятия НПА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19351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ПОДГОТОВИТЕЛЬНЫЙ ЭТАП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40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9997163"/>
              </p:ext>
            </p:extLst>
          </p:nvPr>
        </p:nvGraphicFramePr>
        <p:xfrm>
          <a:off x="179513" y="1196752"/>
          <a:ext cx="8784974" cy="4716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1010"/>
                <a:gridCol w="807740"/>
                <a:gridCol w="2016224"/>
              </a:tblGrid>
              <a:tr h="4908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Исполнитель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9084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Издание приказа о назначении работников, ответственных за прием учеников в 1 класс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начала приема документов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29980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Размещение на сайте, стендах школы и в средствах массовой информации сведения о количестве свободных мест, правила приема, распорядительный акт органа власти о закрепленной территории, формы заявлений о зачислении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не позднее 10 календарных дней с момента издания НПА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00723"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не позднее 1 июля для детей, которые не проживают на закрепленной территории 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32059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Прием у родителей документов для зачисления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апреля-30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июня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июля-5 сентября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2986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Прием</a:t>
                      </a:r>
                      <a:r>
                        <a:rPr lang="ru-RU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з</a:t>
                      </a: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аявления о выборе языка обучения и родного языка для изучения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2986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Выдача расписки родителям о  регистрации заявления и приеме документов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В день приема документов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  <a:tr h="47047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Издание приказа о зачислении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ОУ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в течение семи рабочих дней после приема документов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655" marR="48655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19351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ЭТАП ПРИЕМА ДОКУМЕНТОВ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12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91703"/>
            <a:ext cx="4860032" cy="5233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68444" y="2348880"/>
            <a:ext cx="4975556" cy="4298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9351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ОБРАЗЕЦ ЗАЯВЛЕНИЯ О ЗАЧИСЛЕНИИ И ОБРАЗЕЦ ЗАЯВЛЕНИЯ О ВЫБОРЕ ЯЗЫКА ОБУЧЕНИЯ И РОДНОГО ЯЗЫКА ДЛЯ ИЗУЧЕНИЯ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8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vip.1obraz.ru/system/content/image/52/1/-845057/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40768"/>
            <a:ext cx="5472608" cy="522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9351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ОБРАЗЕЦ 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РАСПИСКИ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7371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4"/>
          <p:cNvSpPr txBox="1">
            <a:spLocks/>
          </p:cNvSpPr>
          <p:nvPr/>
        </p:nvSpPr>
        <p:spPr>
          <a:xfrm>
            <a:off x="8172400" y="6419684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193519"/>
            <a:ext cx="9252520" cy="36933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нарушения порядка приема, выявленные в ходе проверок Обрнадзора РБ</a:t>
            </a:r>
            <a:endParaRPr lang="ru-RU" sz="1800" b="1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1492517612"/>
              </p:ext>
            </p:extLst>
          </p:nvPr>
        </p:nvGraphicFramePr>
        <p:xfrm>
          <a:off x="251520" y="1008644"/>
          <a:ext cx="8784976" cy="559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3353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4"/>
          <p:cNvSpPr txBox="1">
            <a:spLocks/>
          </p:cNvSpPr>
          <p:nvPr/>
        </p:nvSpPr>
        <p:spPr>
          <a:xfrm>
            <a:off x="8172400" y="6419684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8ECE58-DD8F-41A7-82C0-941C977FA5B8}" type="slidenum">
              <a:rPr lang="ru-RU" b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11776"/>
            <a:ext cx="1008112" cy="181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9188" y="3045749"/>
            <a:ext cx="1323975" cy="1576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293524" y="1270141"/>
            <a:ext cx="72389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и муниципальные образовательные организации размещают распорядительный акт органа местного самоуправления муниципального района, городского округа </a:t>
            </a: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закреплении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 за конкретными территориями муниципального района, городского округа, издаваемый </a:t>
            </a:r>
            <a:r>
              <a:rPr lang="ru-RU" sz="16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</a:t>
            </a:r>
            <a:r>
              <a:rPr lang="ru-RU" sz="1600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апреоя</a:t>
            </a:r>
            <a:r>
              <a:rPr lang="ru-RU" sz="16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</a:t>
            </a:r>
            <a:r>
              <a:rPr lang="ru-RU" sz="16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68627"/>
            <a:ext cx="9144000" cy="646309"/>
          </a:xfrm>
          <a:prstGeom prst="rect">
            <a:avLst/>
          </a:prstGeom>
        </p:spPr>
        <p:txBody>
          <a:bodyPr wrap="square" lIns="91420" tIns="45709" rIns="91420" bIns="45709">
            <a:spAutoFit/>
          </a:bodyPr>
          <a:lstStyle/>
          <a:p>
            <a:pPr algn="ctr"/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УПРАВЛЕНИЕ ПО КОНТРОЛЮ И НАДЗОРУ</a:t>
            </a:r>
            <a:b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В СФЕРЕ ОБРАЗОВАНИЯ РЕСПУБЛИКИ БАШКОРТОСТАН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57227" y="3298762"/>
            <a:ext cx="47718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 </a:t>
            </a:r>
            <a:r>
              <a:rPr lang="ru-RU" sz="16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 в первых классах не позднее 10 календарных дней с момента издания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распорядительного акта о закрепленной 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shkola-30.ru/sites/default/files/news/pictures/sc569-news-2018-03-01-priem-v-1-klas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0240" y="4622427"/>
            <a:ext cx="4176464" cy="2020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8612" y="507772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</a:t>
            </a:r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свободных мест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приема детей, не проживающих на закрепленной территории, </a:t>
            </a:r>
            <a:endParaRPr lang="ru-RU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1 июля</a:t>
            </a:r>
          </a:p>
        </p:txBody>
      </p:sp>
    </p:spTree>
    <p:extLst>
      <p:ext uri="{BB962C8B-B14F-4D97-AF65-F5344CB8AC3E}">
        <p14:creationId xmlns:p14="http://schemas.microsoft.com/office/powerpoint/2010/main" xmlns="" val="226692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1052</Words>
  <PresentationFormat>Экран (4:3)</PresentationFormat>
  <Paragraphs>124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Организация работы  общеобразовательных учреждений  по приему детей на обучение </vt:lpstr>
      <vt:lpstr>ДОКУМЕНТЫ, РЕГЛАМЕНТИРУЮЩИЕ ПРИЕМ ГРАЖДАН НА ОБУЧЕНИЕ</vt:lpstr>
      <vt:lpstr>ЗАДАЧИ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 общеобразовательных учреждений  по приему детей на обучение </dc:title>
  <dc:creator>1</dc:creator>
  <cp:lastModifiedBy>1</cp:lastModifiedBy>
  <cp:revision>4</cp:revision>
  <dcterms:created xsi:type="dcterms:W3CDTF">2019-01-29T04:28:34Z</dcterms:created>
  <dcterms:modified xsi:type="dcterms:W3CDTF">2022-03-18T05:31:30Z</dcterms:modified>
</cp:coreProperties>
</file>